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59" r:id="rId5"/>
    <p:sldId id="260" r:id="rId6"/>
    <p:sldId id="266" r:id="rId7"/>
    <p:sldId id="262" r:id="rId8"/>
    <p:sldId id="263" r:id="rId9"/>
    <p:sldId id="295" r:id="rId10"/>
    <p:sldId id="296" r:id="rId11"/>
    <p:sldId id="300" r:id="rId12"/>
    <p:sldId id="301" r:id="rId13"/>
    <p:sldId id="302" r:id="rId14"/>
    <p:sldId id="303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90"/>
    <p:restoredTop sz="93850"/>
  </p:normalViewPr>
  <p:slideViewPr>
    <p:cSldViewPr snapToGrid="0" snapToObjects="1">
      <p:cViewPr varScale="1">
        <p:scale>
          <a:sx n="145" d="100"/>
          <a:sy n="145" d="100"/>
        </p:scale>
        <p:origin x="744" y="176"/>
      </p:cViewPr>
      <p:guideLst/>
    </p:cSldViewPr>
  </p:slideViewPr>
  <p:outlineViewPr>
    <p:cViewPr>
      <p:scale>
        <a:sx n="33" d="100"/>
        <a:sy n="33" d="100"/>
      </p:scale>
      <p:origin x="0" y="-8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1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430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23" Type="http://schemas.openxmlformats.org/officeDocument/2006/relationships/image" Target="../media/image43.png"/><Relationship Id="rId28" Type="http://schemas.openxmlformats.org/officeDocument/2006/relationships/image" Target="../media/image7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22" Type="http://schemas.openxmlformats.org/officeDocument/2006/relationships/image" Target="../media/image680.png"/><Relationship Id="rId27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75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24" Type="http://schemas.openxmlformats.org/officeDocument/2006/relationships/image" Target="../media/image7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28" Type="http://schemas.openxmlformats.org/officeDocument/2006/relationships/image" Target="../media/image78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76.png"/><Relationship Id="rId22" Type="http://schemas.openxmlformats.org/officeDocument/2006/relationships/image" Target="../media/image680.png"/><Relationship Id="rId27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24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28" Type="http://schemas.openxmlformats.org/officeDocument/2006/relationships/image" Target="../media/image65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Temporal Difference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4C883-CC1B-DB4E-9516-06E011110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991" y="1383173"/>
            <a:ext cx="9298044" cy="4351338"/>
          </a:xfr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2BD1130E-7AD7-154D-ABC0-E79197D2B961}"/>
              </a:ext>
            </a:extLst>
          </p:cNvPr>
          <p:cNvSpPr/>
          <p:nvPr/>
        </p:nvSpPr>
        <p:spPr>
          <a:xfrm>
            <a:off x="2421417" y="691090"/>
            <a:ext cx="7333888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Sarsa is done after each transition from a non-terminal state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01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SARSAMAX – Q-Learning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531179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 rot="16200000"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842044" y="2166151"/>
            <a:ext cx="450187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Update the policy before choosing next action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298423"/>
            <a:ext cx="1959414" cy="89779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2167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 Max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7266281" y="4985554"/>
            <a:ext cx="41142" cy="10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ross 54">
            <a:extLst>
              <a:ext uri="{FF2B5EF4-FFF2-40B4-BE49-F238E27FC236}">
                <a16:creationId xmlns:a16="http://schemas.microsoft.com/office/drawing/2014/main" id="{2249AEC8-30C7-BA4E-8692-E37B3797150C}"/>
              </a:ext>
            </a:extLst>
          </p:cNvPr>
          <p:cNvSpPr/>
          <p:nvPr/>
        </p:nvSpPr>
        <p:spPr>
          <a:xfrm rot="18814226">
            <a:off x="6312597" y="238565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844743B-629F-164A-8BB0-68B6AF85D964}"/>
              </a:ext>
            </a:extLst>
          </p:cNvPr>
          <p:cNvSpPr/>
          <p:nvPr/>
        </p:nvSpPr>
        <p:spPr>
          <a:xfrm rot="5400000">
            <a:off x="7209563" y="5650701"/>
            <a:ext cx="113436" cy="829358"/>
          </a:xfrm>
          <a:prstGeom prst="leftBrace">
            <a:avLst>
              <a:gd name="adj1" fmla="val 9722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A8A7F6-0D70-5745-A58E-89B7647024A0}"/>
              </a:ext>
            </a:extLst>
          </p:cNvPr>
          <p:cNvSpPr txBox="1"/>
          <p:nvPr/>
        </p:nvSpPr>
        <p:spPr>
          <a:xfrm>
            <a:off x="6852554" y="2578443"/>
            <a:ext cx="46564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By choosing the action with the highest Q-value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26D4431A-C71E-7A46-BBBC-1B6B36CAF5DF}"/>
              </a:ext>
            </a:extLst>
          </p:cNvPr>
          <p:cNvSpPr/>
          <p:nvPr/>
        </p:nvSpPr>
        <p:spPr>
          <a:xfrm>
            <a:off x="1440877" y="1901416"/>
            <a:ext cx="550606" cy="372563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35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20856 L 0.12422 -0.208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5" grpId="0" animBg="1"/>
      <p:bldP spid="15" grpId="1" animBg="1"/>
      <p:bldP spid="1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SARSAMAX –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262528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+8.02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7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53910" y="105050"/>
            <a:ext cx="1366780" cy="7114148"/>
          </a:xfrm>
          <a:prstGeom prst="curvedConnector4">
            <a:avLst>
              <a:gd name="adj1" fmla="val -16725"/>
              <a:gd name="adj2" fmla="val 9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680485"/>
                <a:ext cx="11898244" cy="10139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𝑚𝑎𝑥𝑖𝑚𝑖𝑧𝑒𝑠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680485"/>
                <a:ext cx="11898244" cy="1013932"/>
              </a:xfrm>
              <a:prstGeom prst="rect">
                <a:avLst/>
              </a:prstGeom>
              <a:blipFill>
                <a:blip r:embed="rId27"/>
                <a:stretch>
                  <a:fillRect l="-319" b="-476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8+0.9∗9−8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=8.02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blipFill>
                <a:blip r:embed="rId28"/>
                <a:stretch>
                  <a:fillRect l="-352" b="-2500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7928" y="2832782"/>
            <a:ext cx="5762690" cy="2268094"/>
          </a:xfrm>
          <a:prstGeom prst="curvedConnector3">
            <a:avLst>
              <a:gd name="adj1" fmla="val 99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Folded Corner 5">
                <a:extLst>
                  <a:ext uri="{FF2B5EF4-FFF2-40B4-BE49-F238E27FC236}">
                    <a16:creationId xmlns:a16="http://schemas.microsoft.com/office/drawing/2014/main" id="{2BD1130E-7AD7-154D-ABC0-E79197D2B961}"/>
                  </a:ext>
                </a:extLst>
              </p:cNvPr>
              <p:cNvSpPr/>
              <p:nvPr/>
            </p:nvSpPr>
            <p:spPr>
              <a:xfrm>
                <a:off x="137652" y="435451"/>
                <a:ext cx="10481187" cy="43319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update in Sarsa pushes the values closer to evaluating whatever the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-greedy policy is currently following</a:t>
                </a:r>
              </a:p>
            </p:txBody>
          </p:sp>
        </mc:Choice>
        <mc:Fallback xmlns="">
          <p:sp>
            <p:nvSpPr>
              <p:cNvPr id="6" name="Folded Corner 5">
                <a:extLst>
                  <a:ext uri="{FF2B5EF4-FFF2-40B4-BE49-F238E27FC236}">
                    <a16:creationId xmlns:a16="http://schemas.microsoft.com/office/drawing/2014/main" id="{2BD1130E-7AD7-154D-ABC0-E79197D2B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2" y="435451"/>
                <a:ext cx="10481187" cy="433192"/>
              </a:xfrm>
              <a:prstGeom prst="foldedCorner">
                <a:avLst/>
              </a:prstGeom>
              <a:blipFill>
                <a:blip r:embed="rId2"/>
                <a:stretch>
                  <a:fillRect l="-483" t="-2778" b="-555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EC77CE-1E41-1543-A84A-FC6A30AAB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958" y="1825625"/>
            <a:ext cx="9804084" cy="4351338"/>
          </a:xfrm>
        </p:spPr>
      </p:pic>
      <p:sp>
        <p:nvSpPr>
          <p:cNvPr id="8" name="Folded Corner 7">
            <a:extLst>
              <a:ext uri="{FF2B5EF4-FFF2-40B4-BE49-F238E27FC236}">
                <a16:creationId xmlns:a16="http://schemas.microsoft.com/office/drawing/2014/main" id="{AA377F47-4792-9741-821A-C36E9E994873}"/>
              </a:ext>
            </a:extLst>
          </p:cNvPr>
          <p:cNvSpPr/>
          <p:nvPr/>
        </p:nvSpPr>
        <p:spPr>
          <a:xfrm>
            <a:off x="137651" y="1040134"/>
            <a:ext cx="10481187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Sarsamax </a:t>
            </a:r>
            <a:r>
              <a:rPr lang="en-US" dirty="0">
                <a:solidFill>
                  <a:schemeClr val="tx1"/>
                </a:solidFill>
              </a:rPr>
              <a:t>directly attempts to approximate the optimal value function at every time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67BA6-5B69-F443-9541-84D58079B0FC}"/>
              </a:ext>
            </a:extLst>
          </p:cNvPr>
          <p:cNvSpPr txBox="1"/>
          <p:nvPr/>
        </p:nvSpPr>
        <p:spPr>
          <a:xfrm>
            <a:off x="10746658" y="467381"/>
            <a:ext cx="1218603" cy="36933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ON-POLICY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B757E-1D60-AA4C-A3CB-F8804B6A95C4}"/>
              </a:ext>
            </a:extLst>
          </p:cNvPr>
          <p:cNvSpPr txBox="1"/>
          <p:nvPr/>
        </p:nvSpPr>
        <p:spPr>
          <a:xfrm>
            <a:off x="10746657" y="1072064"/>
            <a:ext cx="1281120" cy="36933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OFF-POLICY</a:t>
            </a:r>
          </a:p>
        </p:txBody>
      </p:sp>
    </p:spTree>
    <p:extLst>
      <p:ext uri="{BB962C8B-B14F-4D97-AF65-F5344CB8AC3E}">
        <p14:creationId xmlns:p14="http://schemas.microsoft.com/office/powerpoint/2010/main" val="242121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Expected SARSA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 rot="16200000"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00368" y="5549421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368" y="5549421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064553" y="45215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842044" y="2166151"/>
            <a:ext cx="492667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Also update the policy before choosing next action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298423"/>
            <a:ext cx="1959414" cy="89779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</p:cNvCxnSpPr>
          <p:nvPr/>
        </p:nvCxnSpPr>
        <p:spPr>
          <a:xfrm flipH="1">
            <a:off x="6979971" y="5759949"/>
            <a:ext cx="72037" cy="327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ross 54">
            <a:extLst>
              <a:ext uri="{FF2B5EF4-FFF2-40B4-BE49-F238E27FC236}">
                <a16:creationId xmlns:a16="http://schemas.microsoft.com/office/drawing/2014/main" id="{2249AEC8-30C7-BA4E-8692-E37B3797150C}"/>
              </a:ext>
            </a:extLst>
          </p:cNvPr>
          <p:cNvSpPr/>
          <p:nvPr/>
        </p:nvSpPr>
        <p:spPr>
          <a:xfrm rot="18814226">
            <a:off x="6312597" y="238565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A8A7F6-0D70-5745-A58E-89B7647024A0}"/>
              </a:ext>
            </a:extLst>
          </p:cNvPr>
          <p:cNvSpPr txBox="1"/>
          <p:nvPr/>
        </p:nvSpPr>
        <p:spPr>
          <a:xfrm>
            <a:off x="6852554" y="2578443"/>
            <a:ext cx="480541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Takes into account all actions and its probabilities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26D4431A-C71E-7A46-BBBC-1B6B36CAF5DF}"/>
              </a:ext>
            </a:extLst>
          </p:cNvPr>
          <p:cNvSpPr/>
          <p:nvPr/>
        </p:nvSpPr>
        <p:spPr>
          <a:xfrm>
            <a:off x="1440877" y="1901416"/>
            <a:ext cx="550606" cy="372563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7CD7C0F-9A8A-5048-AF2B-5B2C208F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901416"/>
            <a:ext cx="866486" cy="107539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A83A034-3704-0342-A48A-FFD713A5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899169"/>
            <a:ext cx="866486" cy="107539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23F794F-302D-8C49-A7E8-B1B4986D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896922"/>
            <a:ext cx="866486" cy="1075392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FCAA2B8-309C-8146-AD74-4935C9CEE7C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067834" y="4995386"/>
            <a:ext cx="446778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ight Arrow 69">
            <a:extLst>
              <a:ext uri="{FF2B5EF4-FFF2-40B4-BE49-F238E27FC236}">
                <a16:creationId xmlns:a16="http://schemas.microsoft.com/office/drawing/2014/main" id="{6CF3FB30-A0A2-2A4F-BC50-4B1C06FD3BBB}"/>
              </a:ext>
            </a:extLst>
          </p:cNvPr>
          <p:cNvSpPr/>
          <p:nvPr/>
        </p:nvSpPr>
        <p:spPr>
          <a:xfrm rot="10800000">
            <a:off x="7080157" y="499828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F819CFC3-FB39-F048-AA5D-7F2F287A3CDF}"/>
              </a:ext>
            </a:extLst>
          </p:cNvPr>
          <p:cNvSpPr/>
          <p:nvPr/>
        </p:nvSpPr>
        <p:spPr>
          <a:xfrm rot="16200000">
            <a:off x="7122560" y="491809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D1F111-020F-0141-9EEF-3630E8AF7587}"/>
              </a:ext>
            </a:extLst>
          </p:cNvPr>
          <p:cNvCxnSpPr>
            <a:stCxn id="82" idx="5"/>
          </p:cNvCxnSpPr>
          <p:nvPr/>
        </p:nvCxnSpPr>
        <p:spPr>
          <a:xfrm>
            <a:off x="7005918" y="5139613"/>
            <a:ext cx="461345" cy="47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5877A6A-841A-564E-BB7D-5A0C3B66C1F4}"/>
              </a:ext>
            </a:extLst>
          </p:cNvPr>
          <p:cNvSpPr/>
          <p:nvPr/>
        </p:nvSpPr>
        <p:spPr>
          <a:xfrm rot="5400000">
            <a:off x="7117372" y="536555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595EC91-58A0-B948-AD73-BD3123129E22}"/>
              </a:ext>
            </a:extLst>
          </p:cNvPr>
          <p:cNvSpPr/>
          <p:nvPr/>
        </p:nvSpPr>
        <p:spPr>
          <a:xfrm>
            <a:off x="7556046" y="4242276"/>
            <a:ext cx="88641" cy="1529102"/>
          </a:xfrm>
          <a:prstGeom prst="rightBrace">
            <a:avLst>
              <a:gd name="adj1" fmla="val 1547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1B922-B8AC-6943-992C-02ADE1AF7D5C}"/>
                  </a:ext>
                </a:extLst>
              </p:cNvPr>
              <p:cNvSpPr txBox="1"/>
              <p:nvPr/>
            </p:nvSpPr>
            <p:spPr>
              <a:xfrm>
                <a:off x="7655927" y="6087291"/>
                <a:ext cx="1815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1B922-B8AC-6943-992C-02ADE1AF7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27" y="6087291"/>
                <a:ext cx="1815818" cy="369332"/>
              </a:xfrm>
              <a:prstGeom prst="rect">
                <a:avLst/>
              </a:prstGeom>
              <a:blipFill>
                <a:blip r:embed="rId26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D936170-72BD-334C-9A39-30FA7B0F812A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H="1" flipV="1">
            <a:off x="7644686" y="5006827"/>
            <a:ext cx="919149" cy="1080464"/>
          </a:xfrm>
          <a:prstGeom prst="bentConnector4">
            <a:avLst>
              <a:gd name="adj1" fmla="val 99483"/>
              <a:gd name="adj2" fmla="val 85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2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-0.00013 -0.1004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0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20856 L 0.12422 -0.2085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-0.05196 0.0004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0255 L -0.0043 0.1185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5" grpId="1" animBg="1"/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Expected 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86126" y="27747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26" y="2774714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+8.02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5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53910" y="105050"/>
            <a:ext cx="1366780" cy="7114148"/>
          </a:xfrm>
          <a:prstGeom prst="curvedConnector4">
            <a:avLst>
              <a:gd name="adj1" fmla="val -16725"/>
              <a:gd name="adj2" fmla="val 9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680485"/>
                <a:ext cx="11898244" cy="6685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nary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𝑜𝑓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680485"/>
                <a:ext cx="11898244" cy="668581"/>
              </a:xfrm>
              <a:prstGeom prst="rect">
                <a:avLst/>
              </a:prstGeom>
              <a:blipFill>
                <a:blip r:embed="rId27"/>
                <a:stretch>
                  <a:fillRect l="-319" t="-56140" b="-4210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67683" y="4857211"/>
                <a:ext cx="10798729" cy="7176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3" y="4857211"/>
                <a:ext cx="10798729" cy="717632"/>
              </a:xfrm>
              <a:prstGeom prst="rect">
                <a:avLst/>
              </a:prstGeom>
              <a:blipFill>
                <a:blip r:embed="rId28"/>
                <a:stretch>
                  <a:fillRect l="-469" t="-81356" b="-122034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  <a:stCxn id="56" idx="1"/>
            <a:endCxn id="75" idx="1"/>
          </p:cNvCxnSpPr>
          <p:nvPr/>
        </p:nvCxnSpPr>
        <p:spPr>
          <a:xfrm rot="10800000" flipH="1" flipV="1">
            <a:off x="6496592" y="2816480"/>
            <a:ext cx="1429865" cy="1969558"/>
          </a:xfrm>
          <a:prstGeom prst="curvedConnector4">
            <a:avLst>
              <a:gd name="adj1" fmla="val -25024"/>
              <a:gd name="adj2" fmla="val 48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D2EFC5-49BC-A948-983E-D07DA2FBB80D}"/>
              </a:ext>
            </a:extLst>
          </p:cNvPr>
          <p:cNvCxnSpPr>
            <a:cxnSpLocks/>
          </p:cNvCxnSpPr>
          <p:nvPr/>
        </p:nvCxnSpPr>
        <p:spPr>
          <a:xfrm flipV="1">
            <a:off x="3728048" y="3177568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BF989FC0-CEC9-CD49-8047-67E5C11E3715}"/>
              </a:ext>
            </a:extLst>
          </p:cNvPr>
          <p:cNvSpPr/>
          <p:nvPr/>
        </p:nvSpPr>
        <p:spPr>
          <a:xfrm>
            <a:off x="3786683" y="33487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39664E-E941-FC4A-9D54-56B20853D227}"/>
              </a:ext>
            </a:extLst>
          </p:cNvPr>
          <p:cNvCxnSpPr>
            <a:cxnSpLocks/>
          </p:cNvCxnSpPr>
          <p:nvPr/>
        </p:nvCxnSpPr>
        <p:spPr>
          <a:xfrm flipV="1">
            <a:off x="3789964" y="3822543"/>
            <a:ext cx="446778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8D50EFB-A85F-2C4C-BA2C-0C4526881C12}"/>
              </a:ext>
            </a:extLst>
          </p:cNvPr>
          <p:cNvSpPr/>
          <p:nvPr/>
        </p:nvSpPr>
        <p:spPr>
          <a:xfrm rot="10800000">
            <a:off x="3802287" y="382544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242FDCB1-A426-5640-852B-435F239580A0}"/>
              </a:ext>
            </a:extLst>
          </p:cNvPr>
          <p:cNvSpPr/>
          <p:nvPr/>
        </p:nvSpPr>
        <p:spPr>
          <a:xfrm rot="16200000">
            <a:off x="3844690" y="37452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1FCC60-83FF-D642-85E9-0F562E5FCCFE}"/>
              </a:ext>
            </a:extLst>
          </p:cNvPr>
          <p:cNvCxnSpPr/>
          <p:nvPr/>
        </p:nvCxnSpPr>
        <p:spPr>
          <a:xfrm>
            <a:off x="3728048" y="3966770"/>
            <a:ext cx="461345" cy="47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>
            <a:extLst>
              <a:ext uri="{FF2B5EF4-FFF2-40B4-BE49-F238E27FC236}">
                <a16:creationId xmlns:a16="http://schemas.microsoft.com/office/drawing/2014/main" id="{C3CEC94E-3AC5-EE42-BAB4-678DAD25EB2C}"/>
              </a:ext>
            </a:extLst>
          </p:cNvPr>
          <p:cNvSpPr/>
          <p:nvPr/>
        </p:nvSpPr>
        <p:spPr>
          <a:xfrm rot="5400000">
            <a:off x="3839502" y="41927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43DC9783-79A2-614C-95A2-57FBF023B6EA}"/>
              </a:ext>
            </a:extLst>
          </p:cNvPr>
          <p:cNvSpPr/>
          <p:nvPr/>
        </p:nvSpPr>
        <p:spPr>
          <a:xfrm rot="16200000">
            <a:off x="7826085" y="1889765"/>
            <a:ext cx="200746" cy="5993292"/>
          </a:xfrm>
          <a:prstGeom prst="rightBrace">
            <a:avLst>
              <a:gd name="adj1" fmla="val 1547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0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BF05-6E80-B648-9C86-10D26D64B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SARSA</a:t>
            </a:r>
          </a:p>
          <a:p>
            <a:endParaRPr lang="en-US" dirty="0"/>
          </a:p>
          <a:p>
            <a:r>
              <a:rPr lang="en-US" dirty="0"/>
              <a:t>SARSAMAX – Q-Learning</a:t>
            </a:r>
          </a:p>
          <a:p>
            <a:endParaRPr lang="en-US" dirty="0"/>
          </a:p>
          <a:p>
            <a:r>
              <a:rPr lang="en-US" dirty="0"/>
              <a:t>Expected SARSA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927459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Temporal Difference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Do NOT need to run the entire episode to update the Q-Table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Instead, we </a:t>
            </a:r>
            <a:r>
              <a:rPr lang="en-US" sz="4800" b="1" dirty="0"/>
              <a:t>update every time step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– SARSA(0)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067834" y="4994355"/>
            <a:ext cx="578800" cy="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104003" y="462827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003" y="4628276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993424"/>
                  </p:ext>
                </p:extLst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993424"/>
                  </p:ext>
                </p:extLst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986603" y="2410972"/>
            <a:ext cx="412330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entire episode, just 1 time step ahead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364927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</p:cNvCxnSpPr>
          <p:nvPr/>
        </p:nvCxnSpPr>
        <p:spPr>
          <a:xfrm flipH="1">
            <a:off x="6965609" y="5300494"/>
            <a:ext cx="295839" cy="78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62A7F49-5D63-B542-A2F1-83475001A609}"/>
              </a:ext>
            </a:extLst>
          </p:cNvPr>
          <p:cNvSpPr/>
          <p:nvPr/>
        </p:nvSpPr>
        <p:spPr>
          <a:xfrm rot="16200000">
            <a:off x="6344468" y="24885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C345E5D3-7720-694B-BAE0-14271F69F2B6}"/>
              </a:ext>
            </a:extLst>
          </p:cNvPr>
          <p:cNvSpPr/>
          <p:nvPr/>
        </p:nvSpPr>
        <p:spPr>
          <a:xfrm rot="16200000">
            <a:off x="7140851" y="511314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0" name="Content Placeholder 3">
            <a:extLst>
              <a:ext uri="{FF2B5EF4-FFF2-40B4-BE49-F238E27FC236}">
                <a16:creationId xmlns:a16="http://schemas.microsoft.com/office/drawing/2014/main" id="{7E1323AF-EDF5-564F-9A3C-4D3AEF816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101558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71" name="Picture 70">
            <a:extLst>
              <a:ext uri="{FF2B5EF4-FFF2-40B4-BE49-F238E27FC236}">
                <a16:creationId xmlns:a16="http://schemas.microsoft.com/office/drawing/2014/main" id="{C1E8B519-5FA5-B44D-8794-9FE40F5C6DD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393 L -0.00156 -0.20717 " pathEditMode="relative" ptsTypes="AA">
                                      <p:cBhvr>
                                        <p:cTn id="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0717 L -1.875E-6 -0.2993 " pathEditMode="relative" ptsTypes="AA">
                                      <p:cBhvr>
                                        <p:cTn id="1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2993 L 0.00078 -0.20717 " pathEditMode="relative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This was the Monte Carlo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blipFill>
                <a:blip r:embed="rId29"/>
                <a:stretch>
                  <a:fillRect l="-785" t="-3125" b="-1562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89987BB-E8FB-A647-8854-E3451F0FECFA}"/>
              </a:ext>
            </a:extLst>
          </p:cNvPr>
          <p:cNvSpPr txBox="1"/>
          <p:nvPr/>
        </p:nvSpPr>
        <p:spPr>
          <a:xfrm>
            <a:off x="6717460" y="2930866"/>
            <a:ext cx="487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we haven’t finished our episode: </a:t>
            </a:r>
          </a:p>
          <a:p>
            <a:r>
              <a:rPr lang="en-US" sz="2400" b="1" dirty="0"/>
              <a:t>We do NOT know the value of G</a:t>
            </a:r>
          </a:p>
        </p:txBody>
      </p:sp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SARSA(0)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3754897" y="3833207"/>
            <a:ext cx="435574" cy="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80438" y="3497478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38" y="3497478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789249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+7.84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5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 rot="16200000">
            <a:off x="3825356" y="399695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48771" y="83337"/>
            <a:ext cx="1393631" cy="7130723"/>
          </a:xfrm>
          <a:prstGeom prst="curvedConnector4">
            <a:avLst>
              <a:gd name="adj1" fmla="val -16403"/>
              <a:gd name="adj2" fmla="val 100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944486"/>
                <a:ext cx="11898244" cy="681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944486"/>
                <a:ext cx="11898244" cy="681982"/>
              </a:xfrm>
              <a:prstGeom prst="rect">
                <a:avLst/>
              </a:prstGeom>
              <a:blipFill>
                <a:blip r:embed="rId27"/>
                <a:stretch>
                  <a:fillRect l="-319" b="-689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0+0.9∗8−8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=7.84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blipFill>
                <a:blip r:embed="rId28"/>
                <a:stretch>
                  <a:fillRect l="-352" b="-2500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</p:cNvCxnSpPr>
          <p:nvPr/>
        </p:nvCxnSpPr>
        <p:spPr>
          <a:xfrm rot="5400000">
            <a:off x="5337043" y="2953765"/>
            <a:ext cx="2270345" cy="2023877"/>
          </a:xfrm>
          <a:prstGeom prst="curvedConnector3">
            <a:avLst>
              <a:gd name="adj1" fmla="val 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09C037C4-E713-454F-980D-32B82F65D6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23696" y="2951882"/>
            <a:ext cx="3291572" cy="2161839"/>
          </a:xfrm>
          <a:prstGeom prst="curvedConnector3">
            <a:avLst>
              <a:gd name="adj1" fmla="val 99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0CAA8F58-B9B9-8740-A743-B467F556A2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28068" y="2830532"/>
            <a:ext cx="6064483" cy="2270343"/>
          </a:xfrm>
          <a:prstGeom prst="curvedConnector3">
            <a:avLst>
              <a:gd name="adj1" fmla="val 867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ross 97">
            <a:extLst>
              <a:ext uri="{FF2B5EF4-FFF2-40B4-BE49-F238E27FC236}">
                <a16:creationId xmlns:a16="http://schemas.microsoft.com/office/drawing/2014/main" id="{30BF29F6-2C3A-144E-ABCC-A8F1DEADD676}"/>
              </a:ext>
            </a:extLst>
          </p:cNvPr>
          <p:cNvSpPr/>
          <p:nvPr/>
        </p:nvSpPr>
        <p:spPr>
          <a:xfrm rot="18814226">
            <a:off x="9654587" y="2655813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796ABFAE-E713-DA49-9DB8-24F04EE4BDDC}"/>
              </a:ext>
            </a:extLst>
          </p:cNvPr>
          <p:cNvSpPr/>
          <p:nvPr/>
        </p:nvSpPr>
        <p:spPr>
          <a:xfrm rot="18814226">
            <a:off x="10124339" y="2658593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819</Words>
  <Application>Microsoft Macintosh PowerPoint</Application>
  <PresentationFormat>Widescreen</PresentationFormat>
  <Paragraphs>284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Reinforcement Learning   Temporal Difference Methods</vt:lpstr>
      <vt:lpstr>Index</vt:lpstr>
      <vt:lpstr>Environment Example </vt:lpstr>
      <vt:lpstr>Environment Example </vt:lpstr>
      <vt:lpstr>Environment Example </vt:lpstr>
      <vt:lpstr>Temporal Difference Methods  Do NOT need to run the entire episode to update the Q-Table   Instead, we update every time step</vt:lpstr>
      <vt:lpstr>SARSA – SARSA(0) </vt:lpstr>
      <vt:lpstr>This was the Monte Carlo approach</vt:lpstr>
      <vt:lpstr>SARSA(0)</vt:lpstr>
      <vt:lpstr>PowerPoint Presentation</vt:lpstr>
      <vt:lpstr>SARSAMAX – Q-Learning</vt:lpstr>
      <vt:lpstr>SARSAMAX – Q-Learning</vt:lpstr>
      <vt:lpstr>PowerPoint Presentation</vt:lpstr>
      <vt:lpstr>Expected SARSA</vt:lpstr>
      <vt:lpstr>Expected SARSA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525</cp:revision>
  <cp:lastPrinted>2018-10-02T00:56:38Z</cp:lastPrinted>
  <dcterms:created xsi:type="dcterms:W3CDTF">2018-09-08T23:49:33Z</dcterms:created>
  <dcterms:modified xsi:type="dcterms:W3CDTF">2018-10-02T00:56:43Z</dcterms:modified>
</cp:coreProperties>
</file>